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80"/>
  </p:normalViewPr>
  <p:slideViewPr>
    <p:cSldViewPr snapToGrid="0" snapToObjects="1">
      <p:cViewPr>
        <p:scale>
          <a:sx n="45" d="100"/>
          <a:sy n="45" d="100"/>
        </p:scale>
        <p:origin x="536" y="-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emf"/><Relationship Id="rId3" Type="http://schemas.openxmlformats.org/officeDocument/2006/relationships/image" Target="../media/image1.tiff"/><Relationship Id="rId21" Type="http://schemas.openxmlformats.org/officeDocument/2006/relationships/image" Target="../media/image19.emf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54F8F60-C73C-2340-835F-6A42AF4C0B3E}"/>
              </a:ext>
            </a:extLst>
          </p:cNvPr>
          <p:cNvGrpSpPr/>
          <p:nvPr/>
        </p:nvGrpSpPr>
        <p:grpSpPr>
          <a:xfrm>
            <a:off x="836983" y="5086828"/>
            <a:ext cx="13320000" cy="5446714"/>
            <a:chOff x="14835913" y="4147028"/>
            <a:chExt cx="13320001" cy="5446714"/>
          </a:xfrm>
        </p:grpSpPr>
        <p:sp>
          <p:nvSpPr>
            <p:cNvPr id="292" name="Rounded Rectangle 291">
              <a:extLst>
                <a:ext uri="{FF2B5EF4-FFF2-40B4-BE49-F238E27FC236}">
                  <a16:creationId xmlns:a16="http://schemas.microsoft.com/office/drawing/2014/main" id="{8E1A5325-629B-6945-BEF8-F74A70BD757F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631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46529A65-3683-AD46-BCE0-FA158956460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199027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66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TL;DR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1" y="5086828"/>
            <a:ext cx="13320000" cy="15209702"/>
            <a:chOff x="14835913" y="4147028"/>
            <a:chExt cx="13131933" cy="15209702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15185202"/>
            </a:xfrm>
            <a:prstGeom prst="roundRect">
              <a:avLst>
                <a:gd name="adj" fmla="val 475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4418848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2486555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Ścibior, Mark Schmidt &amp; Frank Wood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-32317" y="3576258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E8B5A-33E3-6B46-9919-0C68B2D20153}"/>
              </a:ext>
            </a:extLst>
          </p:cNvPr>
          <p:cNvGrpSpPr/>
          <p:nvPr/>
        </p:nvGrpSpPr>
        <p:grpSpPr>
          <a:xfrm>
            <a:off x="-64632" y="27407674"/>
            <a:ext cx="43389133" cy="4089768"/>
            <a:chOff x="-64632" y="27407674"/>
            <a:chExt cx="43389133" cy="4089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64632" y="28410709"/>
              <a:ext cx="42868395" cy="2224293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29AC-A39B-344D-90DA-7C239C2C33D2}"/>
                </a:ext>
              </a:extLst>
            </p:cNvPr>
            <p:cNvGrpSpPr/>
            <p:nvPr/>
          </p:nvGrpSpPr>
          <p:grpSpPr>
            <a:xfrm>
              <a:off x="23415049" y="27407674"/>
              <a:ext cx="19909452" cy="4089768"/>
              <a:chOff x="11799262" y="32025344"/>
              <a:chExt cx="19909452" cy="408976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A0AABE-825E-9E4C-B881-FD453E19FDCE}"/>
                  </a:ext>
                </a:extLst>
              </p:cNvPr>
              <p:cNvGrpSpPr/>
              <p:nvPr/>
            </p:nvGrpSpPr>
            <p:grpSpPr>
              <a:xfrm>
                <a:off x="19079338" y="32614510"/>
                <a:ext cx="9355267" cy="2939876"/>
                <a:chOff x="-99174" y="28058308"/>
                <a:chExt cx="8397051" cy="263875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287F1B9-D228-7B4B-9061-0F39A5999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2403"/>
                <a:stretch/>
              </p:blipFill>
              <p:spPr>
                <a:xfrm>
                  <a:off x="-99174" y="28058308"/>
                  <a:ext cx="7337586" cy="2638757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5B75BB8-483E-F840-B504-099F549D0327}"/>
                    </a:ext>
                  </a:extLst>
                </p:cNvPr>
                <p:cNvSpPr/>
                <p:nvPr/>
              </p:nvSpPr>
              <p:spPr>
                <a:xfrm>
                  <a:off x="1971804" y="29214625"/>
                  <a:ext cx="6201410" cy="1149488"/>
                </a:xfrm>
                <a:prstGeom prst="rect">
                  <a:avLst/>
                </a:prstGeom>
                <a:solidFill>
                  <a:srgbClr val="04183B"/>
                </a:solidFill>
                <a:ln>
                  <a:solidFill>
                    <a:srgbClr val="04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B8CFAED-07E8-494D-A7E8-756E2D42D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967" t="23071" b="60836"/>
                <a:stretch/>
              </p:blipFill>
              <p:spPr>
                <a:xfrm>
                  <a:off x="2051386" y="29171920"/>
                  <a:ext cx="6246491" cy="424658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2689993-2425-2044-9ED9-16699A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99262" y="33047789"/>
                <a:ext cx="7280076" cy="2242453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shirt&#10;&#10;Description automatically generated">
                <a:extLst>
                  <a:ext uri="{FF2B5EF4-FFF2-40B4-BE49-F238E27FC236}">
                    <a16:creationId xmlns:a16="http://schemas.microsoft.com/office/drawing/2014/main" id="{2E54159A-3FFF-F645-92B0-6C9C715B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8944" y="32025344"/>
                <a:ext cx="4089770" cy="4089768"/>
              </a:xfrm>
              <a:prstGeom prst="rect">
                <a:avLst/>
              </a:prstGeom>
            </p:spPr>
          </p:pic>
        </p:grpSp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DEAA2F0A-0516-A649-817E-1F420EAE48F9}"/>
              </a:ext>
            </a:extLst>
          </p:cNvPr>
          <p:cNvGrpSpPr/>
          <p:nvPr/>
        </p:nvGrpSpPr>
        <p:grpSpPr>
          <a:xfrm>
            <a:off x="28646781" y="11103789"/>
            <a:ext cx="13320000" cy="9137133"/>
            <a:chOff x="14835913" y="12505097"/>
            <a:chExt cx="13131933" cy="6785745"/>
          </a:xfrm>
        </p:grpSpPr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C52AF79A-342A-CA4B-906F-A886B8A1EBAE}"/>
                </a:ext>
              </a:extLst>
            </p:cNvPr>
            <p:cNvSpPr/>
            <p:nvPr/>
          </p:nvSpPr>
          <p:spPr>
            <a:xfrm>
              <a:off x="14835915" y="12505111"/>
              <a:ext cx="13131931" cy="6785731"/>
            </a:xfrm>
            <a:prstGeom prst="roundRect">
              <a:avLst>
                <a:gd name="adj" fmla="val 525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333C7BC1-DA90-F84D-8748-24345DAD2439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1495977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Autonomous Vehicles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6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461465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9166202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968322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0729313" y="467800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6581513" y="467800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1" y="24005693"/>
            <a:ext cx="13311631" cy="3546801"/>
            <a:chOff x="14656215" y="10799044"/>
            <a:chExt cx="13311631" cy="5509066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5" y="10799044"/>
              <a:ext cx="11227982" cy="234798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3200" dirty="0"/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547069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A2EE62-185D-6E40-9923-01093CFB78FA}"/>
              </a:ext>
            </a:extLst>
          </p:cNvPr>
          <p:cNvGrpSpPr/>
          <p:nvPr/>
        </p:nvGrpSpPr>
        <p:grpSpPr>
          <a:xfrm>
            <a:off x="28645576" y="20800071"/>
            <a:ext cx="13324019" cy="2906913"/>
            <a:chOff x="28836478" y="20007591"/>
            <a:chExt cx="13133118" cy="2906913"/>
          </a:xfrm>
        </p:grpSpPr>
        <p:sp>
          <p:nvSpPr>
            <p:cNvPr id="358" name="Rounded Rectangle 357">
              <a:extLst>
                <a:ext uri="{FF2B5EF4-FFF2-40B4-BE49-F238E27FC236}">
                  <a16:creationId xmlns:a16="http://schemas.microsoft.com/office/drawing/2014/main" id="{64EDC366-CC21-6B41-BA40-3EF87D94C58A}"/>
                </a:ext>
              </a:extLst>
            </p:cNvPr>
            <p:cNvSpPr/>
            <p:nvPr/>
          </p:nvSpPr>
          <p:spPr>
            <a:xfrm>
              <a:off x="28837665" y="20042394"/>
              <a:ext cx="13131931" cy="2585917"/>
            </a:xfrm>
            <a:prstGeom prst="roundRect">
              <a:avLst>
                <a:gd name="adj" fmla="val 27130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2" name="TextBox 361">
              <a:extLst>
                <a:ext uri="{FF2B5EF4-FFF2-40B4-BE49-F238E27FC236}">
                  <a16:creationId xmlns:a16="http://schemas.microsoft.com/office/drawing/2014/main" id="{F1BFE090-2005-1A48-A140-968C9BF526CB}"/>
                </a:ext>
              </a:extLst>
            </p:cNvPr>
            <p:cNvSpPr txBox="1"/>
            <p:nvPr/>
          </p:nvSpPr>
          <p:spPr>
            <a:xfrm>
              <a:off x="28836478" y="20007591"/>
              <a:ext cx="11227982" cy="2906913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Source Code &amp; Additional Materials</a:t>
              </a:r>
            </a:p>
            <a:p>
              <a:pPr marL="457200" indent="-4572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GB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Source code: </a:t>
              </a:r>
              <a:r>
                <a:rPr lang="en-US" sz="2800" dirty="0" err="1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www.github.com</a:t>
              </a:r>
              <a:r>
                <a:rPr lang="en-US" sz="2800" dirty="0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/</a:t>
              </a:r>
              <a:r>
                <a:rPr lang="en-US" sz="2800" dirty="0" err="1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plai</a:t>
              </a:r>
              <a:r>
                <a:rPr lang="en-US" sz="2800" dirty="0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-group/a2d</a:t>
              </a:r>
            </a:p>
            <a:p>
              <a:pPr marL="466725" indent="-466725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Also includes links and materials for talk, poster &amp; paper.</a:t>
              </a:r>
            </a:p>
            <a:p>
              <a:pPr marL="466725" indent="-466725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Blog post available at </a:t>
              </a:r>
              <a:r>
                <a:rPr lang="en-US" sz="2800" dirty="0" err="1">
                  <a:solidFill>
                    <a:srgbClr val="FF0000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XXX</a:t>
              </a:r>
              <a:r>
                <a:rPr lang="en-US" sz="28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.com</a:t>
              </a: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66725" indent="-466725">
                <a:buFont typeface="Arial" panose="020B0604020202020204" pitchFamily="34" charset="0"/>
                <a:buChar char="•"/>
              </a:pP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364" name="Picture 363">
            <a:extLst>
              <a:ext uri="{FF2B5EF4-FFF2-40B4-BE49-F238E27FC236}">
                <a16:creationId xmlns:a16="http://schemas.microsoft.com/office/drawing/2014/main" id="{1FB2CFE3-549B-BD42-B83A-E29B35FAC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48651" y="21066758"/>
            <a:ext cx="2141214" cy="2141214"/>
          </a:xfrm>
          <a:prstGeom prst="rect">
            <a:avLst/>
          </a:prstGeom>
        </p:spPr>
      </p:pic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2054242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371324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506894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DF6577D5-CB72-2D4B-8C15-A70D641E5C85}"/>
              </a:ext>
            </a:extLst>
          </p:cNvPr>
          <p:cNvGrpSpPr/>
          <p:nvPr/>
        </p:nvGrpSpPr>
        <p:grpSpPr>
          <a:xfrm>
            <a:off x="836983" y="11118162"/>
            <a:ext cx="13320000" cy="5446714"/>
            <a:chOff x="14835913" y="4147028"/>
            <a:chExt cx="13320001" cy="5446714"/>
          </a:xfrm>
        </p:grpSpPr>
        <p:sp>
          <p:nvSpPr>
            <p:cNvPr id="371" name="Rounded Rectangle 370">
              <a:extLst>
                <a:ext uri="{FF2B5EF4-FFF2-40B4-BE49-F238E27FC236}">
                  <a16:creationId xmlns:a16="http://schemas.microsoft.com/office/drawing/2014/main" id="{D6CA6E8B-6E1A-FB4B-8C89-4E21DB4EAAF5}"/>
                </a:ext>
              </a:extLst>
            </p:cNvPr>
            <p:cNvSpPr/>
            <p:nvPr/>
          </p:nvSpPr>
          <p:spPr>
            <a:xfrm>
              <a:off x="14835914" y="4171529"/>
              <a:ext cx="13320000" cy="5422213"/>
            </a:xfrm>
            <a:prstGeom prst="roundRect">
              <a:avLst>
                <a:gd name="adj" fmla="val 1118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2" name="TextBox 371">
              <a:extLst>
                <a:ext uri="{FF2B5EF4-FFF2-40B4-BE49-F238E27FC236}">
                  <a16:creationId xmlns:a16="http://schemas.microsoft.com/office/drawing/2014/main" id="{66653C2B-AA11-0A4D-B5F8-15B16164DEB9}"/>
                </a:ext>
              </a:extLst>
            </p:cNvPr>
            <p:cNvSpPr txBox="1"/>
            <p:nvPr/>
          </p:nvSpPr>
          <p:spPr>
            <a:xfrm>
              <a:off x="14835913" y="4147028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 Environments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1327095" y="1082571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1881" y="20859375"/>
            <a:ext cx="13320000" cy="6693120"/>
            <a:chOff x="14835913" y="9474436"/>
            <a:chExt cx="13131933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3" y="9474436"/>
              <a:ext cx="11227982" cy="2056662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4000" dirty="0"/>
            </a:p>
          </p:txBody>
        </p:sp>
      </p:grp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3138095" y="2054242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99722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637556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800764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129521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524777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27785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18468714" y="2797234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31818954" y="2797234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54642EDA-F941-AC49-A16C-05008003EB37}"/>
              </a:ext>
            </a:extLst>
          </p:cNvPr>
          <p:cNvGrpSpPr/>
          <p:nvPr/>
        </p:nvGrpSpPr>
        <p:grpSpPr>
          <a:xfrm>
            <a:off x="28646781" y="5107317"/>
            <a:ext cx="13320000" cy="5424248"/>
            <a:chOff x="14835913" y="12505097"/>
            <a:chExt cx="13131933" cy="5424248"/>
          </a:xfrm>
        </p:grpSpPr>
        <p:sp>
          <p:nvSpPr>
            <p:cNvPr id="388" name="Rounded Rectangle 387">
              <a:extLst>
                <a:ext uri="{FF2B5EF4-FFF2-40B4-BE49-F238E27FC236}">
                  <a16:creationId xmlns:a16="http://schemas.microsoft.com/office/drawing/2014/main" id="{7505E54C-420B-324A-BA9E-EB59CD5800FF}"/>
                </a:ext>
              </a:extLst>
            </p:cNvPr>
            <p:cNvSpPr/>
            <p:nvPr/>
          </p:nvSpPr>
          <p:spPr>
            <a:xfrm>
              <a:off x="14835915" y="12505111"/>
              <a:ext cx="13131931" cy="5424234"/>
            </a:xfrm>
            <a:prstGeom prst="roundRect">
              <a:avLst>
                <a:gd name="adj" fmla="val 9083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9" name="TextBox 388">
              <a:extLst>
                <a:ext uri="{FF2B5EF4-FFF2-40B4-BE49-F238E27FC236}">
                  <a16:creationId xmlns:a16="http://schemas.microsoft.com/office/drawing/2014/main" id="{3F24B1AC-3A80-BB49-AFCC-AD6D4A2BC3F7}"/>
                </a:ext>
              </a:extLst>
            </p:cNvPr>
            <p:cNvSpPr txBox="1"/>
            <p:nvPr/>
          </p:nvSpPr>
          <p:spPr>
            <a:xfrm>
              <a:off x="14835913" y="12505097"/>
              <a:ext cx="11227982" cy="201436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Gridworld</a:t>
              </a:r>
              <a:endParaRPr lang="en-US" sz="4000" b="1" u="sng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  <a:endParaRPr lang="en-US" sz="6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35512113" y="467799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1003222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DA939D1F-7E20-D142-8897-AD110AB7CB4A}"/>
              </a:ext>
            </a:extLst>
          </p:cNvPr>
          <p:cNvCxnSpPr>
            <a:cxnSpLocks/>
          </p:cNvCxnSpPr>
          <p:nvPr/>
        </p:nvCxnSpPr>
        <p:spPr>
          <a:xfrm>
            <a:off x="41969596" y="14685249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CB1C7D7F-02A7-384D-A780-11754C455316}"/>
              </a:ext>
            </a:extLst>
          </p:cNvPr>
          <p:cNvGrpSpPr/>
          <p:nvPr/>
        </p:nvGrpSpPr>
        <p:grpSpPr>
          <a:xfrm>
            <a:off x="845350" y="17173695"/>
            <a:ext cx="13311631" cy="10369328"/>
            <a:chOff x="14835912" y="9474436"/>
            <a:chExt cx="13123682" cy="6683648"/>
          </a:xfrm>
        </p:grpSpPr>
        <p:sp>
          <p:nvSpPr>
            <p:cNvPr id="392" name="Rounded Rectangle 391">
              <a:extLst>
                <a:ext uri="{FF2B5EF4-FFF2-40B4-BE49-F238E27FC236}">
                  <a16:creationId xmlns:a16="http://schemas.microsoft.com/office/drawing/2014/main" id="{88E43B38-2EA5-E14D-B7BD-FB18AE5F5275}"/>
                </a:ext>
              </a:extLst>
            </p:cNvPr>
            <p:cNvSpPr/>
            <p:nvPr/>
          </p:nvSpPr>
          <p:spPr>
            <a:xfrm>
              <a:off x="14835915" y="9477233"/>
              <a:ext cx="13123679" cy="6680851"/>
            </a:xfrm>
            <a:prstGeom prst="roundRect">
              <a:avLst>
                <a:gd name="adj" fmla="val 5797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339A3D30-6175-5746-93DD-1C6B157EB2C5}"/>
                </a:ext>
              </a:extLst>
            </p:cNvPr>
            <p:cNvSpPr txBox="1"/>
            <p:nvPr/>
          </p:nvSpPr>
          <p:spPr>
            <a:xfrm>
              <a:off x="14835912" y="9474436"/>
              <a:ext cx="12400444" cy="129837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Asymmetric Imitation Learning</a:t>
              </a:r>
            </a:p>
            <a:p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Help</a:t>
              </a:r>
            </a:p>
          </p:txBody>
        </p:sp>
      </p:grp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8495972" y="1685732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6581512" y="2797234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24B81EA9-92EC-D74C-86E5-589C8C34605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10824016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1002069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3102888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1999749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461465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30D59D2-63E3-924A-8A69-11D69A7AE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56" y="7842541"/>
            <a:ext cx="12859453" cy="22508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8595CE5-C5F3-E14E-A719-1EF00C649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1093" y="15605589"/>
            <a:ext cx="4309427" cy="331167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AD2830E-DF38-614A-828C-413972BFE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62357" y="15605589"/>
            <a:ext cx="4047367" cy="330570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C0101ABC-E0D1-0949-9274-B401FF574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81889" y="15581454"/>
            <a:ext cx="4195699" cy="336927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438627B-D1E3-3247-93D3-B71CCD0C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293" y="21596478"/>
            <a:ext cx="6473635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9E38CBB7-9B48-BF4D-8C9D-67BA24C410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92882" y="15243772"/>
            <a:ext cx="2896728" cy="2896728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539AB840-9CB8-0043-93AE-43CDE2401E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92998" y="15255718"/>
            <a:ext cx="2896728" cy="28967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5BCC8-F6E2-714D-9026-D6A55F5C9D5E}"/>
              </a:ext>
            </a:extLst>
          </p:cNvPr>
          <p:cNvSpPr txBox="1"/>
          <p:nvPr/>
        </p:nvSpPr>
        <p:spPr>
          <a:xfrm>
            <a:off x="28751275" y="18915209"/>
            <a:ext cx="404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X.a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converges  to a policy with a higher reward more quickly and reliably than direct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AIL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	converges to a bad policy.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23A894A-84C7-2841-AFDF-74112E799B17}"/>
              </a:ext>
            </a:extLst>
          </p:cNvPr>
          <p:cNvSpPr txBox="1"/>
          <p:nvPr/>
        </p:nvSpPr>
        <p:spPr>
          <a:xfrm>
            <a:off x="33088278" y="18915209"/>
            <a:ext cx="4047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X.b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converges to a policy that hits more waypoints, suggesting that the MDP representation allows for more efficient supervision.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7F03E83-475D-9442-8E54-12FB03638701}"/>
              </a:ext>
            </a:extLst>
          </p:cNvPr>
          <p:cNvSpPr txBox="1"/>
          <p:nvPr/>
        </p:nvSpPr>
        <p:spPr>
          <a:xfrm>
            <a:off x="37756054" y="18915209"/>
            <a:ext cx="40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Figure </a:t>
            </a:r>
            <a:r>
              <a:rPr lang="en-US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X.c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 </a:t>
            </a:r>
            <a:r>
              <a:rPr lang="en-US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A2D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learns a policy that avoids the child in a high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76773-9C44-1143-92ED-FB593CF3B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498" y="12889964"/>
            <a:ext cx="2465673" cy="246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C4EA893-4928-D14B-9861-A52C4527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626" y="11918167"/>
            <a:ext cx="2465672" cy="24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, icon&#10;&#10;Description automatically generated">
            <a:extLst>
              <a:ext uri="{FF2B5EF4-FFF2-40B4-BE49-F238E27FC236}">
                <a16:creationId xmlns:a16="http://schemas.microsoft.com/office/drawing/2014/main" id="{BE95306F-02F7-BC4C-AB01-0C96D13E22C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112" y="14894054"/>
            <a:ext cx="3994700" cy="13747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55D7BC-D070-C348-823E-49007C2EE3E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27137"/>
          <a:stretch/>
        </p:blipFill>
        <p:spPr>
          <a:xfrm>
            <a:off x="32612650" y="8261078"/>
            <a:ext cx="3655466" cy="19327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FF7DBA-8D3C-6349-8039-CD35E18029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238465" y="8263156"/>
            <a:ext cx="4167766" cy="19299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6AF23C7-CCBE-9449-832E-741DC2273B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38470" y="5976813"/>
            <a:ext cx="4167773" cy="19299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AEC3897-96CC-ED40-BFC6-EA73BC1F2A0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27137"/>
          <a:stretch/>
        </p:blipFill>
        <p:spPr>
          <a:xfrm>
            <a:off x="32612647" y="5976106"/>
            <a:ext cx="3655475" cy="1932735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FF7DC20-13C7-564D-B473-5157B9964ADC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73548" b="5709"/>
          <a:stretch/>
        </p:blipFill>
        <p:spPr>
          <a:xfrm>
            <a:off x="40494857" y="7170981"/>
            <a:ext cx="1308564" cy="17969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03EF76E-7410-BE4C-8A78-60F4FF747D80}"/>
              </a:ext>
            </a:extLst>
          </p:cNvPr>
          <p:cNvSpPr txBox="1"/>
          <p:nvPr/>
        </p:nvSpPr>
        <p:spPr>
          <a:xfrm>
            <a:off x="33541855" y="10690167"/>
            <a:ext cx="855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Need to re-make divergence plot without legend.  maybe re-plot as stacked plots as well?</a:t>
            </a:r>
          </a:p>
        </p:txBody>
      </p:sp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9322</TotalTime>
  <Words>187</Words>
  <Application>Microsoft Macintosh PowerPoint</Application>
  <PresentationFormat>Custom</PresentationFormat>
  <Paragraphs>28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95</cp:revision>
  <cp:lastPrinted>2021-02-15T13:01:19Z</cp:lastPrinted>
  <dcterms:created xsi:type="dcterms:W3CDTF">2019-11-16T20:29:40Z</dcterms:created>
  <dcterms:modified xsi:type="dcterms:W3CDTF">2021-05-28T09:10:18Z</dcterms:modified>
</cp:coreProperties>
</file>